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77" r:id="rId4"/>
    <p:sldId id="261" r:id="rId5"/>
    <p:sldId id="269" r:id="rId6"/>
    <p:sldId id="260" r:id="rId7"/>
    <p:sldId id="258" r:id="rId8"/>
    <p:sldId id="259" r:id="rId9"/>
    <p:sldId id="276" r:id="rId10"/>
    <p:sldId id="268" r:id="rId11"/>
    <p:sldId id="272" r:id="rId12"/>
    <p:sldId id="274" r:id="rId13"/>
    <p:sldId id="273" r:id="rId14"/>
    <p:sldId id="275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748" autoAdjust="0"/>
  </p:normalViewPr>
  <p:slideViewPr>
    <p:cSldViewPr snapToGrid="0">
      <p:cViewPr>
        <p:scale>
          <a:sx n="62" d="100"/>
          <a:sy n="62" d="100"/>
        </p:scale>
        <p:origin x="1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6145-0250-4129-A88C-01A8025D519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BF0E6-B4B0-4A88-9C8C-B6FD1C3E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6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 my name is </a:t>
            </a:r>
            <a:r>
              <a:rPr lang="en-US" dirty="0" err="1"/>
              <a:t>asela</a:t>
            </a:r>
            <a:r>
              <a:rPr lang="en-US" dirty="0"/>
              <a:t> and I am not a physics major. I am a chemistry major, and while I do find pendulums and springs to be interesting  I decided to pick a topic more chemistry related. So today I will be presenting to you guys about the research I did on simulating water and analyzing density as a function  of </a:t>
            </a:r>
            <a:r>
              <a:rPr lang="en-US" dirty="0" err="1"/>
              <a:t>radis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9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 dynamics (MD) simulations is a method that uses equations of motion to directly simulate the dynamics of each particle within a system. Up here we have a couple of examples of systems that MD can simulate each increasing in complexity.  So as the system gets more complex, so do the equations of motion for the particles within.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used to simulate something as simple as a couple of particles in a 2D box, to molecules in 3D or even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protiens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for this study lies behind the method and the subject. </a:t>
            </a:r>
          </a:p>
          <a:p>
            <a:r>
              <a:rPr lang="en-US" dirty="0"/>
              <a:t>In the field of chemistry MD is a  perfect method because chemistry is all about studying the behaviors of particles which in our case is molecules. This summer I’ll be doing research with </a:t>
            </a:r>
            <a:r>
              <a:rPr lang="en-US" dirty="0" err="1"/>
              <a:t>johnson</a:t>
            </a:r>
            <a:r>
              <a:rPr lang="en-US" dirty="0"/>
              <a:t> as well and this was a perfect opportunity for me to familiarize myself with the method I’ll be using to study proteins this summer. </a:t>
            </a:r>
          </a:p>
          <a:p>
            <a:endParaRPr lang="en-US" dirty="0"/>
          </a:p>
          <a:p>
            <a:r>
              <a:rPr lang="en-US" dirty="0"/>
              <a:t>And why study water? Well fist of all water is pretty </a:t>
            </a:r>
            <a:r>
              <a:rPr lang="en-US" dirty="0" err="1"/>
              <a:t>freaken</a:t>
            </a:r>
            <a:r>
              <a:rPr lang="en-US" dirty="0"/>
              <a:t> cool. 71% of earths surface, 60 percent of human body, there is no doubt it plays a huge role in nature it deserves all of the attention. But more practically, I could have looked at something really simple as the 2D box with particles in it, but I wanted observe something with more </a:t>
            </a:r>
            <a:r>
              <a:rPr lang="en-US" dirty="0" err="1"/>
              <a:t>realistitic</a:t>
            </a:r>
            <a:r>
              <a:rPr lang="en-US" dirty="0"/>
              <a:t>. Water is simple enough to be able to simulate with the tools I had in </a:t>
            </a:r>
            <a:r>
              <a:rPr lang="en-US" dirty="0" err="1"/>
              <a:t>johnsons</a:t>
            </a:r>
            <a:r>
              <a:rPr lang="en-US" dirty="0"/>
              <a:t> lab, but with a lot of meaning because there are a lot of unique properties of water that I wanted to see if I could see them through molecular dynamics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66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these </a:t>
            </a:r>
            <a:r>
              <a:rPr lang="en-US" dirty="0" err="1"/>
              <a:t>unqie</a:t>
            </a:r>
            <a:r>
              <a:rPr lang="en-US" dirty="0"/>
              <a:t> properties of water lie behind its structure.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5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and density,</a:t>
            </a:r>
          </a:p>
          <a:p>
            <a:r>
              <a:rPr lang="en-US" dirty="0" err="1"/>
              <a:t>Hydorgen</a:t>
            </a:r>
            <a:r>
              <a:rPr lang="en-US" dirty="0"/>
              <a:t> bonds are the strongest intermolecular </a:t>
            </a:r>
            <a:r>
              <a:rPr lang="en-US" dirty="0" err="1"/>
              <a:t>forses</a:t>
            </a:r>
            <a:r>
              <a:rPr lang="en-US" dirty="0"/>
              <a:t>. In Ice the water </a:t>
            </a:r>
            <a:r>
              <a:rPr lang="en-US" dirty="0" err="1"/>
              <a:t>molecues</a:t>
            </a:r>
            <a:r>
              <a:rPr lang="en-US" dirty="0"/>
              <a:t> assume a crystal structure dictated by a vast network of hydrogen bonds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2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poured a lot of work into this project and I’ve worked hard on it for the last month. IT has become my baby of sorts but there are lots of </a:t>
            </a:r>
            <a:r>
              <a:rPr lang="en-US" dirty="0" err="1"/>
              <a:t>opporturnity</a:t>
            </a:r>
            <a:r>
              <a:rPr lang="en-US" dirty="0"/>
              <a:t> for growth.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9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5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0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1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4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9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t.kimiq.com/lewis-dot-diagram-for-water/" TargetMode="External"/><Relationship Id="rId5" Type="http://schemas.openxmlformats.org/officeDocument/2006/relationships/hyperlink" Target="https://alevelbiology.co.uk/notes/water-structure-properties/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hem.libretexts.org/Textbook_Maps/General_Chemistry_Textbook_Maps/Map:_Chem1_(Lower)/07:_Solids_and_Liquids/7.03:_Hydrogen-Bonding_and_Water" TargetMode="External"/><Relationship Id="rId5" Type="http://schemas.openxmlformats.org/officeDocument/2006/relationships/hyperlink" Target="https://socratic.org/questions/how-is-hydrogen-bonding-among-water-molecules-related-to-the-structure-of-the-wa" TargetMode="Externa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k_sim">
            <a:hlinkClick r:id="" action="ppaction://media"/>
            <a:extLst>
              <a:ext uri="{FF2B5EF4-FFF2-40B4-BE49-F238E27FC236}">
                <a16:creationId xmlns:a16="http://schemas.microsoft.com/office/drawing/2014/main" id="{8A9B04C4-4BC8-4971-8BCE-50C750140C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11.2666"/>
                </p14:media>
              </p:ext>
            </p:extLst>
          </p:nvPr>
        </p:nvPicPr>
        <p:blipFill>
          <a:blip r:embed="rId5">
            <a:lum bright="-5000" contrast="-1000"/>
          </a:blip>
          <a:stretch>
            <a:fillRect/>
          </a:stretch>
        </p:blipFill>
        <p:spPr>
          <a:xfrm>
            <a:off x="374848" y="-917687"/>
            <a:ext cx="11166752" cy="869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3E501-BE17-432D-8000-610647C8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Simulating water</a:t>
            </a:r>
            <a:b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</a:b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analyzing Density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4EA7F-C754-4F17-9BDC-C5C6BE436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Asela Chandrasinghe</a:t>
            </a:r>
          </a:p>
        </p:txBody>
      </p:sp>
    </p:spTree>
    <p:extLst>
      <p:ext uri="{BB962C8B-B14F-4D97-AF65-F5344CB8AC3E}">
        <p14:creationId xmlns:p14="http://schemas.microsoft.com/office/powerpoint/2010/main" val="1392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159D70-7B13-421F-95B0-376434AB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Numerical Method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numerical derivative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D5DDF3-C3AE-4F2E-BC5D-D08B03A7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751" y="2581005"/>
            <a:ext cx="3139069" cy="84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A07E-27FF-4D2D-8DB4-217DFC4B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5" y="4339472"/>
            <a:ext cx="3139068" cy="92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0BA4A-5155-4B8A-A4CC-783832AEB463}"/>
              </a:ext>
            </a:extLst>
          </p:cNvPr>
          <p:cNvSpPr txBox="1"/>
          <p:nvPr/>
        </p:nvSpPr>
        <p:spPr>
          <a:xfrm>
            <a:off x="2590014" y="2149196"/>
            <a:ext cx="243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Derivative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0B7B-F957-4F85-88B1-34FCEAF596C7}"/>
              </a:ext>
            </a:extLst>
          </p:cNvPr>
          <p:cNvSpPr txBox="1"/>
          <p:nvPr/>
        </p:nvSpPr>
        <p:spPr>
          <a:xfrm>
            <a:off x="4402706" y="3834054"/>
            <a:ext cx="338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Numerical Derivative Applied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4C6410-F871-47D7-9BB5-BE32A45B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8" y="2581005"/>
            <a:ext cx="3489291" cy="84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6E9EA-A2D8-4E65-9328-D0A4BB803AE6}"/>
              </a:ext>
            </a:extLst>
          </p:cNvPr>
          <p:cNvSpPr txBox="1"/>
          <p:nvPr/>
        </p:nvSpPr>
        <p:spPr>
          <a:xfrm>
            <a:off x="7472258" y="2149196"/>
            <a:ext cx="21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404491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B972-9E62-4A73-8B62-1F4EC582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86844A-2BC3-48CE-8219-0796E598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816" y="2016125"/>
            <a:ext cx="850595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E6AA-7BD0-4351-9EAB-59D3F313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1EA65-5745-466E-A950-693D05791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44091"/>
            <a:ext cx="9291638" cy="33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1D56-C61A-4CEE-99CC-5A8A49F4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FDAC8D-1CBE-4F46-8EA8-E721ABC3B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025" y="2016125"/>
            <a:ext cx="922153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11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E71-A768-4073-9E2D-E2D994A2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81F770-1D26-4EA9-9B9B-725E1E626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975" y="2034661"/>
            <a:ext cx="9291638" cy="34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DE61-E8F3-45F9-A553-9A982C71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6EAA-4A75-44B1-88DA-CE58794B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0E9D-A0BF-4408-9783-793871CA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D925B-1BF5-4D20-A8AB-ED2C89DC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Atkins, P. Physical Chemistry: Thermodynamics, structure, and change; Macmillan Higher Education: 2014;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Ponder, J. W.; Wu, C.; Ren, P.; </a:t>
            </a:r>
            <a:r>
              <a:rPr lang="en-US" dirty="0" err="1"/>
              <a:t>Pande</a:t>
            </a:r>
            <a:r>
              <a:rPr lang="en-US" dirty="0"/>
              <a:t>, V. S.;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Schnieders</a:t>
            </a:r>
            <a:r>
              <a:rPr lang="en-US" dirty="0"/>
              <a:t>, M. J.; Haque, I.; Mobley, D. L.; Lambrecht, D. S.; </a:t>
            </a:r>
            <a:r>
              <a:rPr lang="en-US" dirty="0" err="1"/>
              <a:t>DiStasio</a:t>
            </a:r>
            <a:r>
              <a:rPr lang="en-US" dirty="0"/>
              <a:t> Jr, R. A. Current status of the AMOEBA polarizable force field. The journal of physical chemistry B 2010, 114, 2549-2564.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Schiller, U. D. An overview of integration schemes for molecular dynamics simulations. Lecture note 2008.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Giordano, N. J. Computational physics; Pearson Education India: 2006;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Eastman, P.; </a:t>
            </a:r>
            <a:r>
              <a:rPr lang="en-US" dirty="0" err="1"/>
              <a:t>Swails</a:t>
            </a:r>
            <a:r>
              <a:rPr lang="en-US" dirty="0"/>
              <a:t>, J.;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McGibbon</a:t>
            </a:r>
            <a:r>
              <a:rPr lang="en-US" dirty="0"/>
              <a:t>, R. T.; Zhao, Y.; Beauchamp, K. A.; Wang, L.; </a:t>
            </a:r>
            <a:r>
              <a:rPr lang="en-US" dirty="0" err="1"/>
              <a:t>Simmonett</a:t>
            </a:r>
            <a:r>
              <a:rPr lang="en-US" dirty="0"/>
              <a:t>, A. C.; Harrigan, M. P.; Stern, C. D. </a:t>
            </a:r>
            <a:r>
              <a:rPr lang="en-US" dirty="0" err="1"/>
              <a:t>OpenMM</a:t>
            </a:r>
            <a:r>
              <a:rPr lang="en-US" dirty="0"/>
              <a:t> 7: rapid development of high performance algorithms for molecular dynamics. </a:t>
            </a:r>
            <a:r>
              <a:rPr lang="en-US" dirty="0" err="1"/>
              <a:t>PLoS</a:t>
            </a:r>
            <a:r>
              <a:rPr lang="en-US" dirty="0"/>
              <a:t> computational biology 2017, 13, e1005659.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Perlman, H.; USGS. The water in you https://water.usgs.gov/edu/propertyyou.html (accessed May 12, 2018).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Martinez, L.; Andrade, R.; </a:t>
            </a:r>
            <a:r>
              <a:rPr lang="en-US" dirty="0" err="1"/>
              <a:t>Birgin</a:t>
            </a:r>
            <a:r>
              <a:rPr lang="en-US" dirty="0"/>
              <a:t>, E. G.; Martinez, J. M. PACKMOL: a package for building initial configurations for molecular dynamics simulations. Journal of computational chemistry 2009, 30, 2157-2164.</a:t>
            </a:r>
          </a:p>
        </p:txBody>
      </p:sp>
    </p:spTree>
    <p:extLst>
      <p:ext uri="{BB962C8B-B14F-4D97-AF65-F5344CB8AC3E}">
        <p14:creationId xmlns:p14="http://schemas.microsoft.com/office/powerpoint/2010/main" val="252998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EC06-8686-4E8E-BE1F-E56D05B3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945B-84C8-4ABD-904A-4BC5AE6D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Kevin Johnson</a:t>
            </a:r>
          </a:p>
          <a:p>
            <a:r>
              <a:rPr lang="en-US" dirty="0"/>
              <a:t>Dr. Danielle McDermott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EF6-BEBA-4DA4-BBCE-8C94D61E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478AE-F36B-47E5-894E-A97E7C5E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0160" y="1853754"/>
            <a:ext cx="2477996" cy="217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1CE88-C065-42A8-B6CB-1752D534F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95" y="1725947"/>
            <a:ext cx="2607945" cy="2628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32BCA-CE57-419F-B714-5972EC61E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9" y="1808999"/>
            <a:ext cx="3465183" cy="2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6231-BF37-4F2B-9EA2-43DE4ED0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are the positions at each time step calculated?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AF259-E295-411B-BD7E-06F4B234B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Langevin integrator </a:t>
            </a:r>
          </a:p>
          <a:p>
            <a:pPr lvl="1"/>
            <a:r>
              <a:rPr lang="en-US" dirty="0"/>
              <a:t>Like the </a:t>
            </a:r>
            <a:r>
              <a:rPr lang="en-US" dirty="0" err="1"/>
              <a:t>Verlet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Newtons equations of motion replaced with Langevin equations of motion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8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3844-0A1A-48F6-A6D0-0C36188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070E45-B68A-403B-94E5-30C1938DB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Forces 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Ameoba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17DB0B-C3EE-462F-9BA4-F474E25A1B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Intermolecular</a:t>
            </a:r>
          </a:p>
          <a:p>
            <a:pPr lvl="1"/>
            <a:r>
              <a:rPr lang="en-US" dirty="0"/>
              <a:t>van der </a:t>
            </a:r>
            <a:r>
              <a:rPr lang="en-US" dirty="0" err="1"/>
              <a:t>waal</a:t>
            </a:r>
            <a:endParaRPr lang="en-US" dirty="0"/>
          </a:p>
          <a:p>
            <a:pPr lvl="1"/>
            <a:r>
              <a:rPr lang="en-US" dirty="0"/>
              <a:t>dipole-dipole</a:t>
            </a:r>
          </a:p>
          <a:p>
            <a:pPr lvl="1"/>
            <a:r>
              <a:rPr lang="en-US" dirty="0"/>
              <a:t>charge- charge</a:t>
            </a:r>
          </a:p>
          <a:p>
            <a:pPr lvl="1"/>
            <a:r>
              <a:rPr lang="en-US" dirty="0"/>
              <a:t>quadrupole</a:t>
            </a:r>
          </a:p>
          <a:p>
            <a:r>
              <a:rPr lang="en-US" dirty="0"/>
              <a:t>Intramolecular</a:t>
            </a:r>
          </a:p>
          <a:p>
            <a:pPr lvl="1"/>
            <a:r>
              <a:rPr lang="en-US" dirty="0"/>
              <a:t>bond stretching </a:t>
            </a:r>
          </a:p>
          <a:p>
            <a:pPr lvl="1"/>
            <a:r>
              <a:rPr lang="en-US" dirty="0"/>
              <a:t>bond bending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F1E20C-5E20-4FA6-AEC8-3574BC9D1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Integration method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A0DEB1-D079-45B0-8ADB-496B946A9D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Langevin integrator </a:t>
            </a:r>
          </a:p>
        </p:txBody>
      </p:sp>
    </p:spTree>
    <p:extLst>
      <p:ext uri="{BB962C8B-B14F-4D97-AF65-F5344CB8AC3E}">
        <p14:creationId xmlns:p14="http://schemas.microsoft.com/office/powerpoint/2010/main" val="381881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D83-48C1-4AD2-A126-85AA20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Verlet</a:t>
            </a:r>
            <a:r>
              <a:rPr lang="en-US" dirty="0">
                <a:solidFill>
                  <a:schemeClr val="tx1"/>
                </a:solidFill>
              </a:rPr>
              <a:t> Method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15A8CD-C576-4C6F-B1F1-3772F4E4F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186"/>
          <a:stretch/>
        </p:blipFill>
        <p:spPr>
          <a:xfrm>
            <a:off x="3763169" y="3653744"/>
            <a:ext cx="4667250" cy="73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83B1D-C5B0-47A9-B45B-2FFF421F7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86"/>
          <a:stretch/>
        </p:blipFill>
        <p:spPr>
          <a:xfrm>
            <a:off x="3668901" y="2205479"/>
            <a:ext cx="4667250" cy="73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6CAA-16FB-48FF-827C-1E7226F4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88" y="4890891"/>
            <a:ext cx="2657475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0E659-0C44-4B69-B2BE-05CF4C880F90}"/>
              </a:ext>
            </a:extLst>
          </p:cNvPr>
          <p:cNvSpPr txBox="1"/>
          <p:nvPr/>
        </p:nvSpPr>
        <p:spPr>
          <a:xfrm>
            <a:off x="3905061" y="1743814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forward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CAB58-4C93-4B6D-A5CB-A89BF1FDEE31}"/>
              </a:ext>
            </a:extLst>
          </p:cNvPr>
          <p:cNvSpPr txBox="1"/>
          <p:nvPr/>
        </p:nvSpPr>
        <p:spPr>
          <a:xfrm>
            <a:off x="3998536" y="3175162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backward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71C81-1821-4022-B1E1-D9C2BCF11B50}"/>
              </a:ext>
            </a:extLst>
          </p:cNvPr>
          <p:cNvSpPr txBox="1"/>
          <p:nvPr/>
        </p:nvSpPr>
        <p:spPr>
          <a:xfrm>
            <a:off x="4820096" y="4480236"/>
            <a:ext cx="25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Forward + backward</a:t>
            </a:r>
          </a:p>
        </p:txBody>
      </p:sp>
    </p:spTree>
    <p:extLst>
      <p:ext uri="{BB962C8B-B14F-4D97-AF65-F5344CB8AC3E}">
        <p14:creationId xmlns:p14="http://schemas.microsoft.com/office/powerpoint/2010/main" val="3370779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B0B1-1BCD-46D8-96B8-B9DF0F3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161A-09DC-4010-9BBE-795DABC7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study Molecular  Dynamics?</a:t>
            </a:r>
          </a:p>
          <a:p>
            <a:r>
              <a:rPr lang="en-US" dirty="0"/>
              <a:t>Why study water?</a:t>
            </a:r>
          </a:p>
        </p:txBody>
      </p:sp>
    </p:spTree>
    <p:extLst>
      <p:ext uri="{BB962C8B-B14F-4D97-AF65-F5344CB8AC3E}">
        <p14:creationId xmlns:p14="http://schemas.microsoft.com/office/powerpoint/2010/main" val="379503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A74B-EC72-4CEC-A552-899D3E9F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Structure</a:t>
            </a:r>
          </a:p>
        </p:txBody>
      </p:sp>
      <p:pic>
        <p:nvPicPr>
          <p:cNvPr id="1026" name="Picture 2" descr="Image result for water structure">
            <a:extLst>
              <a:ext uri="{FF2B5EF4-FFF2-40B4-BE49-F238E27FC236}">
                <a16:creationId xmlns:a16="http://schemas.microsoft.com/office/drawing/2014/main" id="{3E08F60F-8E54-4862-AF7F-7CEF2746DE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00"/>
          <a:stretch/>
        </p:blipFill>
        <p:spPr bwMode="auto">
          <a:xfrm>
            <a:off x="1986731" y="3273387"/>
            <a:ext cx="3951130" cy="148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23B8F-56EA-4D48-8889-E6C4A7FFB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40" y="1864194"/>
            <a:ext cx="4488654" cy="3740012"/>
          </a:xfrm>
        </p:spPr>
        <p:txBody>
          <a:bodyPr/>
          <a:lstStyle/>
          <a:p>
            <a:r>
              <a:rPr lang="en-US" dirty="0"/>
              <a:t>2 lone pairs</a:t>
            </a:r>
          </a:p>
          <a:p>
            <a:pPr lvl="1"/>
            <a:r>
              <a:rPr lang="en-US" dirty="0"/>
              <a:t>Bent geometry</a:t>
            </a:r>
          </a:p>
          <a:p>
            <a:r>
              <a:rPr lang="en-US" dirty="0"/>
              <a:t>Covalent bonds</a:t>
            </a:r>
          </a:p>
          <a:p>
            <a:pPr lvl="1"/>
            <a:r>
              <a:rPr lang="en-US" dirty="0"/>
              <a:t>Partial charges</a:t>
            </a:r>
          </a:p>
          <a:p>
            <a:pPr lvl="1"/>
            <a:r>
              <a:rPr lang="en-US" dirty="0"/>
              <a:t>Hydrogen bonding</a:t>
            </a:r>
          </a:p>
          <a:p>
            <a:endParaRPr lang="en-US" dirty="0"/>
          </a:p>
        </p:txBody>
      </p:sp>
      <p:pic>
        <p:nvPicPr>
          <p:cNvPr id="1032" name="Picture 8" descr="Image result for h2o lewis structure">
            <a:extLst>
              <a:ext uri="{FF2B5EF4-FFF2-40B4-BE49-F238E27FC236}">
                <a16:creationId xmlns:a16="http://schemas.microsoft.com/office/drawing/2014/main" id="{F5762960-6771-4D58-A340-F1A56EC2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31" y="1964893"/>
            <a:ext cx="3951130" cy="10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54FD7-2D77-4C36-A629-379DE30953FF}"/>
              </a:ext>
            </a:extLst>
          </p:cNvPr>
          <p:cNvSpPr txBox="1"/>
          <p:nvPr/>
        </p:nvSpPr>
        <p:spPr>
          <a:xfrm>
            <a:off x="1986731" y="5036427"/>
            <a:ext cx="395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https://alevelbiology.co.uk/notes/water-structure-properties/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http://wt.kimiq.com/lewis-dot-diagram-for-water/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5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87E4-6072-42A0-8440-2BB8942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</a:t>
            </a:r>
            <a:r>
              <a:rPr lang="en-US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ice structure">
            <a:extLst>
              <a:ext uri="{FF2B5EF4-FFF2-40B4-BE49-F238E27FC236}">
                <a16:creationId xmlns:a16="http://schemas.microsoft.com/office/drawing/2014/main" id="{930FD7EF-2134-47C6-8EF6-AAF2220D2C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17" y="2010877"/>
            <a:ext cx="4486777" cy="35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Image result for water structure">
            <a:extLst>
              <a:ext uri="{FF2B5EF4-FFF2-40B4-BE49-F238E27FC236}">
                <a16:creationId xmlns:a16="http://schemas.microsoft.com/office/drawing/2014/main" id="{6CCD487B-7649-4E59-BD32-A963AFFB44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4654" r="17008" b="17079"/>
          <a:stretch/>
        </p:blipFill>
        <p:spPr bwMode="auto">
          <a:xfrm>
            <a:off x="1706252" y="2199899"/>
            <a:ext cx="4214747" cy="325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A3277-A48A-4BF0-A74D-01C81A5AD2B5}"/>
              </a:ext>
            </a:extLst>
          </p:cNvPr>
          <p:cNvSpPr txBox="1"/>
          <p:nvPr/>
        </p:nvSpPr>
        <p:spPr>
          <a:xfrm>
            <a:off x="1706252" y="5455665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https://socratic.org/questions/how-is-hydrogen-bonding-among-water-molecules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CB966-62E0-4882-8274-EF02EB93FFB8}"/>
              </a:ext>
            </a:extLst>
          </p:cNvPr>
          <p:cNvSpPr txBox="1"/>
          <p:nvPr/>
        </p:nvSpPr>
        <p:spPr>
          <a:xfrm>
            <a:off x="6622753" y="5434742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6"/>
              </a:rPr>
              <a:t>https://chem.libretexts.org/Textbook_Maps/General_Chemistry_Textbook_Maps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065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1BE4F8-2653-46CE-8D0A-5613CE54D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16051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Simulation Setup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F40773-1FF1-421B-A14F-B8E27D72C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2404153"/>
            <a:ext cx="2961967" cy="304951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2,000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Annealing in 105,000 time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10,000 steps at 300K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5,000 steps at each temp going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Equilibrate 6,000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every 50 steps for 8,000 steps (160 samples)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7A89D7-D12D-4B1D-8B0B-F268714BA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750" y="1808480"/>
            <a:ext cx="6932930" cy="28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09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914</Words>
  <Application>Microsoft Office PowerPoint</Application>
  <PresentationFormat>Widescreen</PresentationFormat>
  <Paragraphs>78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Rockwell</vt:lpstr>
      <vt:lpstr>Gallery</vt:lpstr>
      <vt:lpstr>Simulating water analyzing Density</vt:lpstr>
      <vt:lpstr>MOLECULAR DYNAMICS</vt:lpstr>
      <vt:lpstr>How are the positions at each time step calculated?</vt:lpstr>
      <vt:lpstr>Model parameters</vt:lpstr>
      <vt:lpstr>Verlet Method</vt:lpstr>
      <vt:lpstr>Motivation</vt:lpstr>
      <vt:lpstr>Water Structure</vt:lpstr>
      <vt:lpstr>Water PRoperties</vt:lpstr>
      <vt:lpstr>Simulation Setup</vt:lpstr>
      <vt:lpstr>Numerical Method numerical derivative</vt:lpstr>
      <vt:lpstr>Results</vt:lpstr>
      <vt:lpstr>PowerPoint Presentation</vt:lpstr>
      <vt:lpstr>PowerPoint Presentation</vt:lpstr>
      <vt:lpstr>PowerPoint Presentation</vt:lpstr>
      <vt:lpstr>Future work</vt:lpstr>
      <vt:lpstr>Work Cited</vt:lpstr>
      <vt:lpstr>Awknowledgements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water</dc:title>
  <dc:creator>Asela Chandrasinghe</dc:creator>
  <cp:lastModifiedBy>Asela Chandrasinghe</cp:lastModifiedBy>
  <cp:revision>35</cp:revision>
  <dcterms:created xsi:type="dcterms:W3CDTF">2018-05-13T03:51:20Z</dcterms:created>
  <dcterms:modified xsi:type="dcterms:W3CDTF">2018-05-14T00:03:45Z</dcterms:modified>
</cp:coreProperties>
</file>